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29.06.2014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gif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pedia.com.ua/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Documents and Settings\Admin\Рабочий стол\1287428236_x_654d9894.jp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>
          <a:xfrm>
            <a:off x="2000232" y="1785926"/>
            <a:ext cx="5444240" cy="43065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928802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00B0F0"/>
                </a:solidFill>
                <a:latin typeface="Bookman Old Style" pitchFamily="18" charset="0"/>
              </a:rPr>
              <a:t>Укра</a:t>
            </a:r>
            <a:r>
              <a:rPr lang="uk-UA" dirty="0" smtClean="0">
                <a:solidFill>
                  <a:srgbClr val="00B0F0"/>
                </a:solidFill>
                <a:latin typeface="Bookman Old Style" pitchFamily="18" charset="0"/>
              </a:rPr>
              <a:t>ї</a:t>
            </a:r>
            <a:r>
              <a:rPr lang="ru-RU" dirty="0" err="1" smtClean="0">
                <a:solidFill>
                  <a:srgbClr val="00B0F0"/>
                </a:solidFill>
                <a:latin typeface="Bookman Old Style" pitchFamily="18" charset="0"/>
              </a:rPr>
              <a:t>нське</a:t>
            </a:r>
            <a:r>
              <a:rPr lang="ru-RU" dirty="0" smtClean="0">
                <a:solidFill>
                  <a:srgbClr val="00B0F0"/>
                </a:solidFill>
                <a:latin typeface="Bookman Old Style" pitchFamily="18" charset="0"/>
              </a:rPr>
              <a:t> </a:t>
            </a:r>
            <a:r>
              <a:rPr lang="ru-RU" dirty="0" err="1" smtClean="0">
                <a:solidFill>
                  <a:srgbClr val="00B0F0"/>
                </a:solidFill>
                <a:latin typeface="Bookman Old Style" pitchFamily="18" charset="0"/>
              </a:rPr>
              <a:t>козацтво</a:t>
            </a:r>
            <a:r>
              <a:rPr lang="ru-RU" dirty="0" smtClean="0">
                <a:solidFill>
                  <a:srgbClr val="00B0F0"/>
                </a:solidFill>
                <a:latin typeface="Bookman Old Style" pitchFamily="18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Bookman Old Style" pitchFamily="18" charset="0"/>
              </a:rPr>
            </a:br>
            <a:r>
              <a:rPr lang="ru-RU" dirty="0" smtClean="0">
                <a:solidFill>
                  <a:srgbClr val="00B0F0"/>
                </a:solidFill>
                <a:latin typeface="Bookman Old Style" pitchFamily="18" charset="0"/>
              </a:rPr>
              <a:t>в боях та походах</a:t>
            </a:r>
            <a:endParaRPr lang="ru-RU" dirty="0">
              <a:solidFill>
                <a:srgbClr val="00B0F0"/>
              </a:solidFill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714356"/>
            <a:ext cx="8143932" cy="1071570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Comic Sans MS" pitchFamily="66" charset="0"/>
              </a:rPr>
              <a:t>Козацькому роду нема переводу,</a:t>
            </a:r>
          </a:p>
          <a:p>
            <a:r>
              <a:rPr lang="uk-UA" sz="2400" dirty="0" smtClean="0">
                <a:latin typeface="Comic Sans MS" pitchFamily="66" charset="0"/>
              </a:rPr>
              <a:t>Лине його слава з далечі віків…</a:t>
            </a:r>
            <a:endParaRPr lang="ru-RU" sz="2400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14290"/>
            <a:ext cx="9144000" cy="42862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вступ  до  історії  України                       5  клас                              урок  №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357958"/>
            <a:ext cx="9144000" cy="35716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  презентація   створена   вчителем   історії    Трохимівської    ЗОШ    Шпир І. В.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Мои рисунки\MP Navigator EX\2013_12_26\2013_12_26\IMG_NEW.jpg"/>
          <p:cNvPicPr>
            <a:picLocks noChangeAspect="1" noChangeArrowheads="1"/>
          </p:cNvPicPr>
          <p:nvPr/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 flipH="1">
            <a:off x="214282" y="214290"/>
            <a:ext cx="1378572" cy="1714512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olid"/>
          </a:ln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2000232" y="142852"/>
            <a:ext cx="6786610" cy="1714512"/>
          </a:xfrm>
          <a:prstGeom prst="wedgeRoundRectCallout">
            <a:avLst>
              <a:gd name="adj1" fmla="val -61117"/>
              <a:gd name="adj2" fmla="val -8072"/>
              <a:gd name="adj3" fmla="val 16667"/>
            </a:avLst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 тому то, і змушені козаки, навіть працюючи в полі, з собою мати зброю, щоб  дати відсіч підступним ворогам. 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Козаки – це справжні воїни і лицарі ! 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Їх центром є </a:t>
            </a: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Запорізька Січ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де живе наш головний козацький ватажок – </a:t>
            </a: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кошовий отаман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5" descr="C:\Documents and Settings\Admin\Рабочий стол\%D0%A7%D0%BE%D1%80%D1%82%D0%BE%D0%BC%D0%BB%D0%B8%D1%86%D1%8C%D0%BA%D0%B0_%D0%A1%D1%96%D1%87.jpg"/>
          <p:cNvPicPr>
            <a:picLocks noChangeAspect="1" noChangeArrowheads="1"/>
          </p:cNvPicPr>
          <p:nvPr/>
        </p:nvPicPr>
        <p:blipFill>
          <a:blip r:embed="rId3">
            <a:lum bright="-10000" contrast="20000"/>
          </a:blip>
          <a:srcRect l="18578" t="3173" r="8018" b="7594"/>
          <a:stretch>
            <a:fillRect/>
          </a:stretch>
        </p:blipFill>
        <p:spPr>
          <a:xfrm>
            <a:off x="3643306" y="2000240"/>
            <a:ext cx="3878266" cy="30097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4" name="Picture 2" descr="E:\історія 2 картинки\Казаки2.jpg"/>
          <p:cNvPicPr>
            <a:picLocks noChangeAspect="1" noChangeArrowheads="1"/>
          </p:cNvPicPr>
          <p:nvPr/>
        </p:nvPicPr>
        <p:blipFill>
          <a:blip r:embed="rId4" cstate="print">
            <a:lum contrast="30000"/>
          </a:blip>
          <a:srcRect/>
          <a:stretch>
            <a:fillRect/>
          </a:stretch>
        </p:blipFill>
        <p:spPr bwMode="auto">
          <a:xfrm>
            <a:off x="928662" y="1903517"/>
            <a:ext cx="2714644" cy="32026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786182" y="2143116"/>
            <a:ext cx="1928826" cy="5000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Comic Sans MS" pitchFamily="66" charset="0"/>
              </a:rPr>
              <a:t>Запорізька  Січ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8" name="Picture 3" descr="C:\Documents and Settings\Admin\Рабочий стол\pic82.jpg"/>
          <p:cNvPicPr>
            <a:picLocks noChangeAspect="1" noChangeArrowheads="1"/>
          </p:cNvPicPr>
          <p:nvPr/>
        </p:nvPicPr>
        <p:blipFill>
          <a:blip r:embed="rId5">
            <a:lum contrast="20000"/>
          </a:blip>
          <a:srcRect l="16667" t="3029" r="43749" b="69424"/>
          <a:stretch>
            <a:fillRect/>
          </a:stretch>
        </p:blipFill>
        <p:spPr bwMode="auto">
          <a:xfrm>
            <a:off x="7429520" y="4714884"/>
            <a:ext cx="1446004" cy="1906096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</p:pic>
      <p:sp>
        <p:nvSpPr>
          <p:cNvPr id="4" name="Скругленная прямоугольная выноска 3"/>
          <p:cNvSpPr/>
          <p:nvPr/>
        </p:nvSpPr>
        <p:spPr>
          <a:xfrm>
            <a:off x="285720" y="5143512"/>
            <a:ext cx="6643734" cy="1571612"/>
          </a:xfrm>
          <a:prstGeom prst="wedgeRoundRectCallout">
            <a:avLst>
              <a:gd name="adj1" fmla="val 64260"/>
              <a:gd name="adj2" fmla="val -2189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Не всі січові козаки є воїнами, а лише ті, чиї імена вписані до королівського списку - </a:t>
            </a:r>
            <a:r>
              <a:rPr lang="uk-UA" b="1" dirty="0" smtClean="0">
                <a:solidFill>
                  <a:schemeClr val="bg1"/>
                </a:solidFill>
                <a:latin typeface="Book Antiqua" pitchFamily="18" charset="0"/>
              </a:rPr>
              <a:t>реєстру</a:t>
            </a:r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. Їх мусить бути 1 000. Решта – це харцизи – розбійники, втікачі  та різна </a:t>
            </a:r>
            <a:r>
              <a:rPr lang="uk-UA" dirty="0" err="1" smtClean="0">
                <a:solidFill>
                  <a:schemeClr val="bg1"/>
                </a:solidFill>
                <a:latin typeface="Book Antiqua" pitchFamily="18" charset="0"/>
              </a:rPr>
              <a:t>наволоч</a:t>
            </a:r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, що сховалася від панської руки  за дубовими стінами</a:t>
            </a:r>
            <a:endParaRPr lang="ru-RU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Мои рисунки\MP Navigator EX\2013_12_26\2013_12_26\IMG_NEW.jpg"/>
          <p:cNvPicPr>
            <a:picLocks noChangeAspect="1" noChangeArrowheads="1"/>
          </p:cNvPicPr>
          <p:nvPr/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429520" y="357166"/>
            <a:ext cx="1406466" cy="1776930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olid"/>
          </a:ln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357158" y="142852"/>
            <a:ext cx="6700878" cy="1571636"/>
          </a:xfrm>
          <a:prstGeom prst="wedgeRoundRectCallout">
            <a:avLst>
              <a:gd name="adj1" fmla="val 60423"/>
              <a:gd name="adj2" fmla="val 4025"/>
              <a:gd name="adj3" fmla="val 16667"/>
            </a:avLst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 Narrow" pitchFamily="34" charset="0"/>
              </a:rPr>
              <a:t>Не знаю, які там стіни. Ми з матусею на Січі не були: жінкам туди – </a:t>
            </a:r>
            <a:r>
              <a:rPr lang="uk-UA" dirty="0" err="1" smtClean="0">
                <a:solidFill>
                  <a:schemeClr val="bg1"/>
                </a:solidFill>
                <a:latin typeface="Arial Narrow" pitchFamily="34" charset="0"/>
              </a:rPr>
              <a:t>засть</a:t>
            </a:r>
            <a:r>
              <a:rPr lang="uk-UA" dirty="0" smtClean="0">
                <a:solidFill>
                  <a:schemeClr val="bg1"/>
                </a:solidFill>
                <a:latin typeface="Arial Narrow" pitchFamily="34" charset="0"/>
              </a:rPr>
              <a:t>! А тато говорив, що Січ – це ціле місто. В центрі, на майдані, стоїть велика Покровська церква. А навколо неї – багато </a:t>
            </a:r>
            <a:r>
              <a:rPr lang="uk-UA" b="1" dirty="0" smtClean="0">
                <a:solidFill>
                  <a:schemeClr val="bg1"/>
                </a:solidFill>
                <a:latin typeface="Arial Narrow" pitchFamily="34" charset="0"/>
              </a:rPr>
              <a:t>куренів</a:t>
            </a:r>
            <a:r>
              <a:rPr lang="uk-UA" dirty="0" smtClean="0">
                <a:solidFill>
                  <a:schemeClr val="bg1"/>
                </a:solidFill>
                <a:latin typeface="Arial Narrow" pitchFamily="34" charset="0"/>
              </a:rPr>
              <a:t> – козацьких хат, в якій проживає майже сотня козаків. А козаків там,  наче маку в полі: видимо-не видимо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170" name="Picture 2" descr="C:\Documents and Settings\Admin\Рабочий стол\petricki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928802"/>
            <a:ext cx="5143536" cy="3523322"/>
          </a:xfrm>
          <a:prstGeom prst="rect">
            <a:avLst/>
          </a:prstGeom>
          <a:noFill/>
        </p:spPr>
      </p:pic>
      <p:pic>
        <p:nvPicPr>
          <p:cNvPr id="7171" name="Picture 3" descr="C:\Documents and Settings\Admin\Рабочий стол\50079516.jpg"/>
          <p:cNvPicPr>
            <a:picLocks noChangeAspect="1" noChangeArrowheads="1"/>
          </p:cNvPicPr>
          <p:nvPr/>
        </p:nvPicPr>
        <p:blipFill>
          <a:blip r:embed="rId4">
            <a:lum contrast="10000"/>
          </a:blip>
          <a:srcRect/>
          <a:stretch>
            <a:fillRect/>
          </a:stretch>
        </p:blipFill>
        <p:spPr bwMode="auto">
          <a:xfrm>
            <a:off x="5429256" y="3500438"/>
            <a:ext cx="3595149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Мои рисунки\MP Navigator EX\2013_12_26\2013_12_26\IMG_NEW.jpg"/>
          <p:cNvPicPr>
            <a:picLocks noChangeAspect="1" noChangeArrowheads="1"/>
          </p:cNvPicPr>
          <p:nvPr/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 flipH="1">
            <a:off x="214282" y="214290"/>
            <a:ext cx="1378572" cy="1714512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olid"/>
          </a:ln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2071670" y="285728"/>
            <a:ext cx="6715172" cy="1285884"/>
          </a:xfrm>
          <a:prstGeom prst="wedgeRoundRectCallout">
            <a:avLst>
              <a:gd name="adj1" fmla="val -62784"/>
              <a:gd name="adj2" fmla="val -5738"/>
              <a:gd name="adj3" fmla="val 16667"/>
            </a:avLst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 Narrow" pitchFamily="34" charset="0"/>
              </a:rPr>
              <a:t>Військо козацьке і в походи далекі ходило: на татар пішки, до Криму, і морем  - на турка. А все для того, щоб визволити бранців </a:t>
            </a:r>
            <a:r>
              <a:rPr lang="uk-UA" dirty="0" err="1" smtClean="0">
                <a:solidFill>
                  <a:schemeClr val="bg1"/>
                </a:solidFill>
                <a:latin typeface="Arial Narrow" pitchFamily="34" charset="0"/>
              </a:rPr>
              <a:t>слав’янских</a:t>
            </a:r>
            <a:r>
              <a:rPr lang="uk-UA" dirty="0" smtClean="0">
                <a:solidFill>
                  <a:schemeClr val="bg1"/>
                </a:solidFill>
                <a:latin typeface="Arial Narrow" pitchFamily="34" charset="0"/>
              </a:rPr>
              <a:t> із неволі. Серед них, до речі, бувають  і полячки, і литвинки і, навіть, московки.  Але більше все ж наших, україночок…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5" name="Picture 3" descr="C:\Documents and Settings\Admin\Рабочий стол\pic82.jpg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 l="16667" t="3029" r="43749" b="69424"/>
          <a:stretch>
            <a:fillRect/>
          </a:stretch>
        </p:blipFill>
        <p:spPr bwMode="auto">
          <a:xfrm>
            <a:off x="7429520" y="4714884"/>
            <a:ext cx="1446004" cy="1906096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</p:pic>
      <p:sp>
        <p:nvSpPr>
          <p:cNvPr id="4" name="Скругленная прямоугольная выноска 3"/>
          <p:cNvSpPr/>
          <p:nvPr/>
        </p:nvSpPr>
        <p:spPr>
          <a:xfrm>
            <a:off x="214282" y="5572140"/>
            <a:ext cx="6858048" cy="1000132"/>
          </a:xfrm>
          <a:prstGeom prst="wedgeRoundRectCallout">
            <a:avLst>
              <a:gd name="adj1" fmla="val 62264"/>
              <a:gd name="adj2" fmla="val -14152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Я теж чув, що козаки море на чайках перелітають. Але я в це не вірю: яка чайка, а </a:t>
            </a:r>
            <a:r>
              <a:rPr lang="uk-UA" dirty="0" err="1" smtClean="0">
                <a:solidFill>
                  <a:schemeClr val="bg1"/>
                </a:solidFill>
                <a:latin typeface="Book Antiqua" pitchFamily="18" charset="0"/>
              </a:rPr>
              <a:t>якенний</a:t>
            </a:r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 козак …</a:t>
            </a:r>
            <a:endParaRPr lang="ru-RU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8194" name="Picture 2" descr="C:\Documents and Settings\Admin\Рабочий стол\l_ZVE8064.jpg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/>
          <a:stretch>
            <a:fillRect/>
          </a:stretch>
        </p:blipFill>
        <p:spPr bwMode="auto">
          <a:xfrm>
            <a:off x="1500166" y="1643050"/>
            <a:ext cx="5786478" cy="3850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Мои рисунки\MP Navigator EX\2013_12_26\2013_12_26\IMG_NEW.jpg"/>
          <p:cNvPicPr>
            <a:picLocks noChangeAspect="1" noChangeArrowheads="1"/>
          </p:cNvPicPr>
          <p:nvPr/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429520" y="357166"/>
            <a:ext cx="1406466" cy="1776930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olid"/>
          </a:ln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214282" y="285728"/>
            <a:ext cx="6858048" cy="1214446"/>
          </a:xfrm>
          <a:prstGeom prst="wedgeRoundRectCallout">
            <a:avLst>
              <a:gd name="adj1" fmla="val 61052"/>
              <a:gd name="adj2" fmla="val 35120"/>
              <a:gd name="adj3" fmla="val 16667"/>
            </a:avLst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Ой-ой! </a:t>
            </a:r>
            <a:r>
              <a:rPr lang="uk-UA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Ха-ха-ха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! Та правда ж ! Тільки </a:t>
            </a:r>
            <a:r>
              <a:rPr lang="uk-UA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“чайками”</a:t>
            </a:r>
            <a:r>
              <a:rPr lang="uk-UA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козаки свої швидкі бойові човни називають, що дійсно летять по морю, наче живі чайки. Мій татусь теж ходив в такий похід разом із </a:t>
            </a:r>
            <a:r>
              <a:rPr lang="uk-UA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гетьманом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Петром  Конашевичем - Сагайдачним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8" descr="гетьман С"/>
          <p:cNvPicPr>
            <a:picLocks noChangeAspect="1" noChangeArrowheads="1"/>
          </p:cNvPicPr>
          <p:nvPr/>
        </p:nvPicPr>
        <p:blipFill>
          <a:blip r:embed="rId3">
            <a:lum bright="-12000" contrast="18000"/>
          </a:blip>
          <a:srcRect l="2778" t="2000" r="2679"/>
          <a:stretch>
            <a:fillRect/>
          </a:stretch>
        </p:blipFill>
        <p:spPr bwMode="auto">
          <a:xfrm>
            <a:off x="5000628" y="1714488"/>
            <a:ext cx="2357454" cy="3394755"/>
          </a:xfrm>
          <a:prstGeom prst="rect">
            <a:avLst/>
          </a:prstGeom>
          <a:noFill/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6" name="Picture 3" descr="C:\Documents and Settings\Admin\Рабочий стол\pic82.jpg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 l="16667" t="3029" r="43749" b="69424"/>
          <a:stretch>
            <a:fillRect/>
          </a:stretch>
        </p:blipFill>
        <p:spPr bwMode="auto">
          <a:xfrm>
            <a:off x="7429520" y="4714884"/>
            <a:ext cx="1446004" cy="1906096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</p:pic>
      <p:sp>
        <p:nvSpPr>
          <p:cNvPr id="4" name="Скругленная прямоугольная выноска 3"/>
          <p:cNvSpPr/>
          <p:nvPr/>
        </p:nvSpPr>
        <p:spPr>
          <a:xfrm>
            <a:off x="285720" y="5286388"/>
            <a:ext cx="6786610" cy="1357322"/>
          </a:xfrm>
          <a:prstGeom prst="wedgeRoundRectCallout">
            <a:avLst>
              <a:gd name="adj1" fmla="val 61217"/>
              <a:gd name="adj2" fmla="val -5185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Ось воно що. Дійсно, вдало придумано. А гетьмана Сагайдачного я сам бачив. Коли він повертався із Хотину, то батько запросив цього мужнього і знатного козака до нас погостити. Тільки він пробув у нас недовго: тяжка рана звала його до Києва…</a:t>
            </a:r>
            <a:endParaRPr lang="ru-RU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5123" name="Picture 3" descr="C:\Documents and Settings\Admin\Рабочий стол\35.gif"/>
          <p:cNvPicPr>
            <a:picLocks noChangeAspect="1" noChangeArrowheads="1"/>
          </p:cNvPicPr>
          <p:nvPr/>
        </p:nvPicPr>
        <p:blipFill>
          <a:blip r:embed="rId5">
            <a:grayscl/>
            <a:lum contrast="10000"/>
          </a:blip>
          <a:srcRect b="12685"/>
          <a:stretch>
            <a:fillRect/>
          </a:stretch>
        </p:blipFill>
        <p:spPr bwMode="auto">
          <a:xfrm>
            <a:off x="93388" y="2000240"/>
            <a:ext cx="4835769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85818"/>
          </a:xfrm>
        </p:spPr>
        <p:txBody>
          <a:bodyPr/>
          <a:lstStyle/>
          <a:p>
            <a:r>
              <a:rPr lang="uk-UA" dirty="0" smtClean="0">
                <a:solidFill>
                  <a:srgbClr val="FFC000"/>
                </a:solidFill>
              </a:rPr>
              <a:t>епілог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1026" name="Picture 2" descr="C:\Documents and Settings\Admin\Рабочий стол\_Picture_file_path_4994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571472" y="1428736"/>
            <a:ext cx="8215370" cy="50556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C:\Documents and Settings\Admin\Рабочий стол\file58603809_24f4c38d.jpg"/>
          <p:cNvPicPr>
            <a:picLocks noChangeAspect="1" noChangeArrowheads="1"/>
          </p:cNvPicPr>
          <p:nvPr/>
        </p:nvPicPr>
        <p:blipFill>
          <a:blip r:embed="rId3">
            <a:lum contrast="30000"/>
          </a:blip>
          <a:srcRect/>
          <a:stretch>
            <a:fillRect/>
          </a:stretch>
        </p:blipFill>
        <p:spPr bwMode="auto">
          <a:xfrm>
            <a:off x="714348" y="4071942"/>
            <a:ext cx="2000264" cy="2638871"/>
          </a:xfrm>
          <a:prstGeom prst="ellipse">
            <a:avLst/>
          </a:prstGeom>
          <a:ln w="57150">
            <a:solidFill>
              <a:schemeClr val="accent1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2786050" y="5715016"/>
            <a:ext cx="5786478" cy="428628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>
                <a:solidFill>
                  <a:schemeClr val="bg1"/>
                </a:solidFill>
                <a:latin typeface="+mj-lt"/>
              </a:rPr>
              <a:t>Богдан Хмельницький, керівник визвольної війни 1648-57 р</a:t>
            </a:r>
            <a:endParaRPr lang="ru-RU" sz="1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Picture 2" descr="E:\Мои рисунки\MP Navigator EX\2013_12_26\2013_12_26\IMG_NEW.jpg"/>
          <p:cNvPicPr>
            <a:picLocks noChangeAspect="1" noChangeArrowheads="1"/>
          </p:cNvPicPr>
          <p:nvPr/>
        </p:nvPicPr>
        <p:blipFill>
          <a:blip r:embed="rId4" cstate="print">
            <a:lum bright="-10000" contrast="40000"/>
          </a:blip>
          <a:srcRect/>
          <a:stretch>
            <a:fillRect/>
          </a:stretch>
        </p:blipFill>
        <p:spPr bwMode="auto">
          <a:xfrm flipH="1">
            <a:off x="7500958" y="642918"/>
            <a:ext cx="1378572" cy="1714512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olid"/>
          </a:ln>
        </p:spPr>
      </p:pic>
      <p:pic>
        <p:nvPicPr>
          <p:cNvPr id="8" name="Picture 3" descr="C:\Documents and Settings\Admin\Рабочий стол\pic82.jpg"/>
          <p:cNvPicPr>
            <a:picLocks noChangeAspect="1" noChangeArrowheads="1"/>
          </p:cNvPicPr>
          <p:nvPr/>
        </p:nvPicPr>
        <p:blipFill>
          <a:blip r:embed="rId5">
            <a:lum contrast="20000"/>
          </a:blip>
          <a:srcRect l="16667" t="3029" r="43749" b="69424"/>
          <a:stretch>
            <a:fillRect/>
          </a:stretch>
        </p:blipFill>
        <p:spPr bwMode="auto">
          <a:xfrm flipH="1">
            <a:off x="428596" y="571480"/>
            <a:ext cx="1285884" cy="1906096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1785918" y="857232"/>
            <a:ext cx="5643602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solidFill>
                  <a:schemeClr val="bg1"/>
                </a:solidFill>
                <a:latin typeface="+mj-lt"/>
              </a:rPr>
              <a:t>Через 15 років,в 1650 р. Марія, разом із чоловіком Данилом Нечаєм загине в бою зі шляхтою біля Красного; одним із загонів в цім бою керував і хорунжий Броніслав Потоцький , який і сам поляже в бою із козаками під Берестечком в 1651 р</a:t>
            </a:r>
            <a:endParaRPr lang="ru-RU" sz="14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Закріплення та рефлексія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Кого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називали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Україн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козаками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?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Яку частину України називали козацьким краєм ? Чи згодні ви з цим ?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Чим займалися козаки, які заняття були серед них поширені ? 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Хто і чому в ті часи ставав козаком ? Чи легким було життя козаків та члені їх сімей ?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 що та з ким билися козаки?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Поясніть слова: </a:t>
            </a:r>
            <a:r>
              <a:rPr lang="uk-UA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 Січ ”, “ курінь ”,“ гетьман ”,    “ чайка ”, “ людолови ”, “ шляхтич “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Admin\Рабочий стол\l_ZVE8064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lum contrast="20000"/>
          </a:blip>
          <a:srcRect/>
          <a:stretch>
            <a:fillRect/>
          </a:stretch>
        </p:blipFill>
        <p:spPr bwMode="auto">
          <a:xfrm>
            <a:off x="2428860" y="785794"/>
            <a:ext cx="4294088" cy="3857652"/>
          </a:xfrm>
          <a:prstGeom prst="roundRect">
            <a:avLst/>
          </a:prstGeom>
          <a:noFill/>
          <a:scene3d>
            <a:camera prst="perspectiveRelaxedModerately"/>
            <a:lightRig rig="threePt" dir="t"/>
          </a:scene3d>
          <a:sp3d>
            <a:bevelT prst="angle"/>
          </a:sp3d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843218"/>
          </a:xfrm>
        </p:spPr>
        <p:txBody>
          <a:bodyPr/>
          <a:lstStyle/>
          <a:p>
            <a:r>
              <a:rPr lang="uk-UA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 Black" pitchFamily="34" charset="0"/>
              </a:rPr>
              <a:t>Дякуємо  за  увагу</a:t>
            </a:r>
            <a:endParaRPr lang="ru-RU" dirty="0">
              <a:solidFill>
                <a:schemeClr val="bg1">
                  <a:lumMod val="85000"/>
                  <a:lumOff val="15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28728" y="4714884"/>
            <a:ext cx="6400800" cy="1824038"/>
          </a:xfrm>
        </p:spPr>
        <p:txBody>
          <a:bodyPr>
            <a:normAutofit fontScale="85000" lnSpcReduction="20000"/>
          </a:bodyPr>
          <a:lstStyle/>
          <a:p>
            <a:r>
              <a:rPr lang="uk-UA" sz="2000" b="1" dirty="0" smtClean="0">
                <a:solidFill>
                  <a:schemeClr val="bg1"/>
                </a:solidFill>
                <a:latin typeface="+mj-lt"/>
              </a:rPr>
              <a:t>Використана література та інші ресурси:</a:t>
            </a:r>
          </a:p>
          <a:p>
            <a:endParaRPr lang="uk-UA" sz="1800" dirty="0" smtClean="0">
              <a:solidFill>
                <a:schemeClr val="bg1"/>
              </a:solidFill>
              <a:latin typeface="+mj-lt"/>
            </a:endParaRPr>
          </a:p>
          <a:p>
            <a:r>
              <a:rPr lang="uk-UA" sz="1800" dirty="0" smtClean="0">
                <a:solidFill>
                  <a:schemeClr val="bg1"/>
                </a:solidFill>
                <a:latin typeface="+mj-lt"/>
              </a:rPr>
              <a:t>1. базовий підручник,  </a:t>
            </a:r>
            <a:r>
              <a:rPr lang="uk-UA" sz="1800" dirty="0" smtClean="0">
                <a:solidFill>
                  <a:schemeClr val="bg1"/>
                </a:solidFill>
                <a:latin typeface="Arial"/>
                <a:cs typeface="Arial"/>
              </a:rPr>
              <a:t>§ 14</a:t>
            </a:r>
          </a:p>
          <a:p>
            <a:r>
              <a:rPr lang="uk-UA" sz="1800" dirty="0" smtClean="0">
                <a:solidFill>
                  <a:schemeClr val="bg1"/>
                </a:solidFill>
                <a:latin typeface="Arial"/>
                <a:cs typeface="Arial"/>
              </a:rPr>
              <a:t>2. </a:t>
            </a:r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  <a:hlinkClick r:id="rId3"/>
              </a:rPr>
              <a:t>www.wikipedia.com.ua</a:t>
            </a:r>
            <a:endParaRPr lang="en-US" sz="1800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US" sz="1800" dirty="0" smtClean="0">
                <a:solidFill>
                  <a:schemeClr val="bg1"/>
                </a:solidFill>
                <a:latin typeface="Arial"/>
                <a:cs typeface="Arial"/>
              </a:rPr>
              <a:t>3. </a:t>
            </a:r>
            <a:r>
              <a:rPr lang="uk-UA" sz="1800" dirty="0" err="1" smtClean="0">
                <a:solidFill>
                  <a:schemeClr val="bg1"/>
                </a:solidFill>
                <a:latin typeface="Arial"/>
                <a:cs typeface="Arial"/>
              </a:rPr>
              <a:t>Явориницький</a:t>
            </a:r>
            <a:r>
              <a:rPr lang="uk-UA" sz="1800" dirty="0" smtClean="0">
                <a:solidFill>
                  <a:schemeClr val="bg1"/>
                </a:solidFill>
                <a:latin typeface="Arial"/>
                <a:cs typeface="Arial"/>
              </a:rPr>
              <a:t> Д. Історія запорізьких козаків в 3 ТТ. – Київ, 1992 - 1995рр.</a:t>
            </a:r>
          </a:p>
          <a:p>
            <a:r>
              <a:rPr lang="uk-UA" sz="1800" dirty="0" smtClean="0">
                <a:solidFill>
                  <a:schemeClr val="bg1"/>
                </a:solidFill>
                <a:latin typeface="Arial"/>
                <a:cs typeface="Arial"/>
              </a:rPr>
              <a:t>4. Кащенко А. Оповідання про військо запорізьке низове. </a:t>
            </a:r>
            <a:r>
              <a:rPr lang="uk-UA" sz="1800" dirty="0" err="1" smtClean="0">
                <a:solidFill>
                  <a:schemeClr val="bg1"/>
                </a:solidFill>
                <a:latin typeface="Arial"/>
                <a:cs typeface="Arial"/>
              </a:rPr>
              <a:t>Дн-ськ</a:t>
            </a:r>
            <a:r>
              <a:rPr lang="uk-UA" sz="1800" dirty="0" smtClean="0">
                <a:solidFill>
                  <a:schemeClr val="bg1"/>
                </a:solidFill>
                <a:latin typeface="Arial"/>
                <a:cs typeface="Arial"/>
              </a:rPr>
              <a:t>, 1989 р.</a:t>
            </a:r>
            <a:endParaRPr lang="ru-RU" sz="18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Picture 3" descr="C:\Documents and Settings\Admin\Рабочий стол\pic82.jpg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 l="16667" t="3029" r="43749" b="69424"/>
          <a:stretch>
            <a:fillRect/>
          </a:stretch>
        </p:blipFill>
        <p:spPr bwMode="auto">
          <a:xfrm>
            <a:off x="7000892" y="785794"/>
            <a:ext cx="1446004" cy="1906096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</p:pic>
      <p:pic>
        <p:nvPicPr>
          <p:cNvPr id="7" name="Picture 2" descr="E:\Мои рисунки\MP Navigator EX\2013_12_26\2013_12_26\IMG_NEW.jpg"/>
          <p:cNvPicPr>
            <a:picLocks noChangeAspect="1" noChangeArrowheads="1"/>
          </p:cNvPicPr>
          <p:nvPr/>
        </p:nvPicPr>
        <p:blipFill>
          <a:blip r:embed="rId5" cstate="print">
            <a:lum bright="-10000" contrast="40000"/>
          </a:blip>
          <a:srcRect/>
          <a:stretch>
            <a:fillRect/>
          </a:stretch>
        </p:blipFill>
        <p:spPr bwMode="auto">
          <a:xfrm flipH="1">
            <a:off x="714348" y="785794"/>
            <a:ext cx="1500198" cy="1950258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olid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8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8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8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8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00"/>
                            </p:stCondLst>
                            <p:childTnLst>
                              <p:par>
                                <p:cTn id="42" presetID="28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Мета та завдання презентації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з’ясувати, кого називали в минулому в Україні козаками ;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де жили та чим займалися козаки;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 ким та за що воювали козаки ?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встановити, чим уславився козацький гетьман Петро Конашевич – Сагайдачний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познайомитися із козацькою “ чайкою ”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Мои рисунки\MP Navigator EX\2013_12_26\2013_12_26\IMG_NEW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571472" y="857232"/>
            <a:ext cx="1406466" cy="1776930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olid"/>
          </a:ln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2500298" y="214290"/>
            <a:ext cx="6215106" cy="1428760"/>
          </a:xfrm>
          <a:prstGeom prst="wedgeRoundRectCallout">
            <a:avLst>
              <a:gd name="adj1" fmla="val -62121"/>
              <a:gd name="adj2" fmla="val 44272"/>
              <a:gd name="adj3" fmla="val 16667"/>
            </a:avLst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Привіт, мої любі друзі із майбутнього!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 – Марійка, сотникова  дочка. Мені 11 років. Ми живемо на хуторі біля Дніпра. Мій батько - запорізький козак. Я розповім вам про цих українських лицарів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E:\історія 2 картинки\018.jpg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/>
          <a:stretch>
            <a:fillRect/>
          </a:stretch>
        </p:blipFill>
        <p:spPr bwMode="auto">
          <a:xfrm>
            <a:off x="4429124" y="1857364"/>
            <a:ext cx="3827597" cy="4389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 descr="C:\Documents and Settings\Admin\Рабочий стол\483px-Herb_Viyska_Zaporozkogo_(Alex_K).svg.png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/>
          <a:stretch>
            <a:fillRect/>
          </a:stretch>
        </p:blipFill>
        <p:spPr bwMode="auto">
          <a:xfrm>
            <a:off x="1500166" y="2786058"/>
            <a:ext cx="2428892" cy="31126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Мои рисунки\MP Navigator EX\2013_12_26\2013_12_26\IMG_NEW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428596" y="1071546"/>
            <a:ext cx="1406466" cy="1776930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olid"/>
          </a:ln>
        </p:spPr>
      </p:pic>
      <p:sp>
        <p:nvSpPr>
          <p:cNvPr id="5" name="Скругленная прямоугольная выноска 4"/>
          <p:cNvSpPr/>
          <p:nvPr/>
        </p:nvSpPr>
        <p:spPr>
          <a:xfrm>
            <a:off x="2143108" y="285728"/>
            <a:ext cx="6500858" cy="1541342"/>
          </a:xfrm>
          <a:prstGeom prst="wedgeRoundRectCallout">
            <a:avLst>
              <a:gd name="adj1" fmla="val -59132"/>
              <a:gd name="adj2" fmla="val 45122"/>
              <a:gd name="adj3" fmla="val 16667"/>
            </a:avLst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Я, як і мої батьки, народилася на Запоріжжі, серед Великого Лугу. Запоріжжя – це степовий і козацький край нашої неньки - України.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А ви знаєте чому наш край так називається ?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C:\Documents and Settings\Admin\Рабочий стол\1287428236_x_654d9894.jpg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/>
          <a:stretch>
            <a:fillRect/>
          </a:stretch>
        </p:blipFill>
        <p:spPr>
          <a:xfrm>
            <a:off x="4000496" y="2357430"/>
            <a:ext cx="4786418" cy="3786214"/>
          </a:xfrm>
          <a:prstGeom prst="rect">
            <a:avLst/>
          </a:prstGeom>
          <a:effectLst>
            <a:softEdge rad="112500"/>
          </a:effectLst>
        </p:spPr>
      </p:pic>
      <p:pic>
        <p:nvPicPr>
          <p:cNvPr id="6146" name="Picture 2" descr="C:\Documents and Settings\Admin\Рабочий стол\0c27218b542814202a65c85a8153011b.jpg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/>
          <a:stretch>
            <a:fillRect/>
          </a:stretch>
        </p:blipFill>
        <p:spPr bwMode="auto">
          <a:xfrm>
            <a:off x="142843" y="3000372"/>
            <a:ext cx="3810027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Мои рисунки\MP Navigator EX\2013_12_26\2013_12_26\IMG_NEW.jpg"/>
          <p:cNvPicPr>
            <a:picLocks noChangeAspect="1" noChangeArrowheads="1"/>
          </p:cNvPicPr>
          <p:nvPr/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286644" y="500042"/>
            <a:ext cx="1406466" cy="1776930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olid"/>
          </a:ln>
        </p:spPr>
      </p:pic>
      <p:sp>
        <p:nvSpPr>
          <p:cNvPr id="5" name="Скругленная прямоугольная выноска 4"/>
          <p:cNvSpPr/>
          <p:nvPr/>
        </p:nvSpPr>
        <p:spPr>
          <a:xfrm>
            <a:off x="357158" y="214290"/>
            <a:ext cx="6429420" cy="1357322"/>
          </a:xfrm>
          <a:prstGeom prst="wedgeRoundRectCallout">
            <a:avLst>
              <a:gd name="adj1" fmla="val 63207"/>
              <a:gd name="adj2" fmla="val 15547"/>
              <a:gd name="adj3" fmla="val 16667"/>
            </a:avLst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Я-вільна козачка, як і мої батьки. 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 колись, мої предки по татковій лінії,  були подільськими селянами-гречкосіями і жили в мальовничому селі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E:\Мои рисунки\MP Navigator EX\2013_12_26\2013_12_26\IMG_0001_NEW.jpg"/>
          <p:cNvPicPr>
            <a:picLocks noChangeAspect="1" noChangeArrowheads="1"/>
          </p:cNvPicPr>
          <p:nvPr/>
        </p:nvPicPr>
        <p:blipFill>
          <a:blip r:embed="rId3">
            <a:lum bright="-10000" contrast="30000"/>
          </a:blip>
          <a:srcRect/>
          <a:stretch>
            <a:fillRect/>
          </a:stretch>
        </p:blipFill>
        <p:spPr bwMode="auto">
          <a:xfrm>
            <a:off x="2000232" y="1714488"/>
            <a:ext cx="5143536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3" descr="C:\Documents and Settings\Admin\Рабочий стол\pic82.jpg"/>
          <p:cNvPicPr>
            <a:picLocks noChangeAspect="1" noChangeArrowheads="1"/>
          </p:cNvPicPr>
          <p:nvPr/>
        </p:nvPicPr>
        <p:blipFill>
          <a:blip r:embed="rId4">
            <a:lum contrast="20000"/>
          </a:blip>
          <a:srcRect l="16667" t="3029" r="43749" b="69424"/>
          <a:stretch>
            <a:fillRect/>
          </a:stretch>
        </p:blipFill>
        <p:spPr bwMode="auto">
          <a:xfrm>
            <a:off x="357158" y="4572008"/>
            <a:ext cx="1446004" cy="1906096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</p:pic>
      <p:sp>
        <p:nvSpPr>
          <p:cNvPr id="6" name="Скругленная прямоугольная выноска 5"/>
          <p:cNvSpPr/>
          <p:nvPr/>
        </p:nvSpPr>
        <p:spPr>
          <a:xfrm>
            <a:off x="2428860" y="4786322"/>
            <a:ext cx="6429420" cy="1785950"/>
          </a:xfrm>
          <a:prstGeom prst="wedgeRoundRectCallout">
            <a:avLst>
              <a:gd name="adj1" fmla="val -64792"/>
              <a:gd name="adj2" fmla="val 859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Ніяка ти не козачка, а холопка і </a:t>
            </a:r>
            <a:r>
              <a:rPr lang="uk-UA" dirty="0" err="1" smtClean="0">
                <a:solidFill>
                  <a:schemeClr val="bg1"/>
                </a:solidFill>
                <a:latin typeface="Book Antiqua" pitchFamily="18" charset="0"/>
              </a:rPr>
              <a:t>схизматка</a:t>
            </a:r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. І всі землі над Дністром належать моєму </a:t>
            </a:r>
            <a:r>
              <a:rPr lang="uk-UA" dirty="0" err="1" smtClean="0">
                <a:solidFill>
                  <a:schemeClr val="bg1"/>
                </a:solidFill>
                <a:latin typeface="Book Antiqua" pitchFamily="18" charset="0"/>
              </a:rPr>
              <a:t>вотцю</a:t>
            </a:r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, </a:t>
            </a:r>
            <a:r>
              <a:rPr lang="uk-UA" dirty="0" err="1" smtClean="0">
                <a:solidFill>
                  <a:schemeClr val="bg1"/>
                </a:solidFill>
                <a:latin typeface="Book Antiqua" pitchFamily="18" charset="0"/>
              </a:rPr>
              <a:t>уродзоному</a:t>
            </a:r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 шляхтичу і князю його королівської милості. І дід твій – харцизяка та втікач. Жаль, що гайдуки мого діда не спіймали його та не всадили на палю ! Це кажу я, </a:t>
            </a:r>
            <a:r>
              <a:rPr lang="uk-UA" dirty="0" err="1" smtClean="0">
                <a:solidFill>
                  <a:schemeClr val="bg1"/>
                </a:solidFill>
                <a:latin typeface="Book Antiqua" pitchFamily="18" charset="0"/>
              </a:rPr>
              <a:t>Бронек</a:t>
            </a:r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 Потоцький,</a:t>
            </a:r>
            <a:r>
              <a:rPr lang="uk-UA" dirty="0" err="1" smtClean="0">
                <a:solidFill>
                  <a:schemeClr val="bg1"/>
                </a:solidFill>
                <a:latin typeface="Book Antiqua" pitchFamily="18" charset="0"/>
              </a:rPr>
              <a:t>уродзоний</a:t>
            </a:r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 польський княжич</a:t>
            </a:r>
            <a:endParaRPr lang="ru-RU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Мои рисунки\MP Navigator EX\2013_12_26\2013_12_26\IMG_NEW.jpg"/>
          <p:cNvPicPr>
            <a:picLocks noChangeAspect="1" noChangeArrowheads="1"/>
          </p:cNvPicPr>
          <p:nvPr/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 flipH="1">
            <a:off x="285720" y="357166"/>
            <a:ext cx="1428760" cy="1776930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olid"/>
          </a:ln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857356" y="285728"/>
            <a:ext cx="7072362" cy="1357322"/>
          </a:xfrm>
          <a:prstGeom prst="wedgeRoundRectCallout">
            <a:avLst>
              <a:gd name="adj1" fmla="val -57168"/>
              <a:gd name="adj2" fmla="val 8321"/>
              <a:gd name="adj3" fmla="val 16667"/>
            </a:avLst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 Narrow" pitchFamily="34" charset="0"/>
              </a:rPr>
              <a:t>Ні, не правда. Ніякі </a:t>
            </a:r>
            <a:r>
              <a:rPr lang="uk-UA" dirty="0" err="1" smtClean="0">
                <a:solidFill>
                  <a:schemeClr val="bg1"/>
                </a:solidFill>
                <a:latin typeface="Arial Narrow" pitchFamily="34" charset="0"/>
              </a:rPr>
              <a:t>дідусьо</a:t>
            </a:r>
            <a:r>
              <a:rPr lang="uk-UA" dirty="0" smtClean="0">
                <a:solidFill>
                  <a:schemeClr val="bg1"/>
                </a:solidFill>
                <a:latin typeface="Arial Narrow" pitchFamily="34" charset="0"/>
              </a:rPr>
              <a:t> не харциз ! А те, що вони із братом </a:t>
            </a:r>
            <a:r>
              <a:rPr lang="uk-UA" dirty="0" err="1" smtClean="0">
                <a:solidFill>
                  <a:schemeClr val="bg1"/>
                </a:solidFill>
                <a:latin typeface="Arial Narrow" pitchFamily="34" charset="0"/>
              </a:rPr>
              <a:t>“пустили</a:t>
            </a:r>
            <a:r>
              <a:rPr lang="uk-UA" dirty="0" smtClean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uk-UA" dirty="0" err="1" smtClean="0">
                <a:solidFill>
                  <a:schemeClr val="bg1"/>
                </a:solidFill>
                <a:latin typeface="Arial Narrow" pitchFamily="34" charset="0"/>
              </a:rPr>
              <a:t>півня”</a:t>
            </a:r>
            <a:r>
              <a:rPr lang="uk-UA" dirty="0" smtClean="0">
                <a:solidFill>
                  <a:schemeClr val="bg1"/>
                </a:solidFill>
                <a:latin typeface="Arial Narrow" pitchFamily="34" charset="0"/>
              </a:rPr>
              <a:t> твоєму діду, то було за що: пощо він забирав третину врожаю з лану, та ще й гнав їх по 3 дні тижня на панщину,батогами бив?  Навіть до церкви Божої в неділю не пускав…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5" name="Picture 3" descr="C:\Documents and Settings\Admin\Рабочий стол\pic82.jpg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 l="16667" t="3029" r="43749" b="69424"/>
          <a:stretch>
            <a:fillRect/>
          </a:stretch>
        </p:blipFill>
        <p:spPr bwMode="auto">
          <a:xfrm>
            <a:off x="7429520" y="4714884"/>
            <a:ext cx="1446004" cy="1906096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</p:pic>
      <p:sp>
        <p:nvSpPr>
          <p:cNvPr id="4" name="Скругленная прямоугольная выноска 3"/>
          <p:cNvSpPr/>
          <p:nvPr/>
        </p:nvSpPr>
        <p:spPr>
          <a:xfrm>
            <a:off x="285720" y="4929198"/>
            <a:ext cx="6572296" cy="1714512"/>
          </a:xfrm>
          <a:prstGeom prst="wedgeRoundRectCallout">
            <a:avLst>
              <a:gd name="adj1" fmla="val 65652"/>
              <a:gd name="adj2" fmla="val 6904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Всі лани, і ліси, і луки, і земля, і село, що стоїть на ній, то є вотчина наша, дарована нам на віки королем польським. А все бидло, що </a:t>
            </a:r>
            <a:r>
              <a:rPr lang="uk-UA" dirty="0" err="1" smtClean="0">
                <a:solidFill>
                  <a:schemeClr val="bg1"/>
                </a:solidFill>
                <a:latin typeface="Book Antiqua" pitchFamily="18" charset="0"/>
              </a:rPr>
              <a:t>жиє</a:t>
            </a:r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 на них повинне сплачувати поземельне нам - шляхетним  князям Потоцьким, синам </a:t>
            </a:r>
            <a:r>
              <a:rPr lang="uk-UA" dirty="0" err="1" smtClean="0">
                <a:solidFill>
                  <a:schemeClr val="bg1"/>
                </a:solidFill>
                <a:latin typeface="Book Antiqua" pitchFamily="18" charset="0"/>
              </a:rPr>
              <a:t>істиної</a:t>
            </a:r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 римо-католицької церкви. І не вам, схизматикам, нам </a:t>
            </a:r>
            <a:r>
              <a:rPr lang="uk-UA" dirty="0" err="1" smtClean="0">
                <a:solidFill>
                  <a:schemeClr val="bg1"/>
                </a:solidFill>
                <a:latin typeface="Book Antiqua" pitchFamily="18" charset="0"/>
              </a:rPr>
              <a:t>супречити</a:t>
            </a:r>
            <a:endParaRPr lang="ru-RU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9218" name="Picture 2" descr="C:\Documents and Settings\Admin\Рабочий стол\mykoladzherya_291109.jpg"/>
          <p:cNvPicPr>
            <a:picLocks noChangeAspect="1" noChangeArrowheads="1"/>
          </p:cNvPicPr>
          <p:nvPr/>
        </p:nvPicPr>
        <p:blipFill>
          <a:blip r:embed="rId4">
            <a:lum bright="-10000" contrast="10000"/>
          </a:blip>
          <a:srcRect/>
          <a:stretch>
            <a:fillRect/>
          </a:stretch>
        </p:blipFill>
        <p:spPr bwMode="auto">
          <a:xfrm>
            <a:off x="1643042" y="1785926"/>
            <a:ext cx="2438619" cy="3017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Мои рисунки\MP Navigator EX\2013_12_26\2013_12_26\IMG_NEW.jpg"/>
          <p:cNvPicPr>
            <a:picLocks noChangeAspect="1" noChangeArrowheads="1"/>
          </p:cNvPicPr>
          <p:nvPr/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 flipH="1">
            <a:off x="285720" y="357166"/>
            <a:ext cx="1428760" cy="1776930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olid"/>
          </a:ln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2357422" y="285728"/>
            <a:ext cx="6286544" cy="1357322"/>
          </a:xfrm>
          <a:prstGeom prst="wedgeRoundRectCallout">
            <a:avLst>
              <a:gd name="adj1" fmla="val -66526"/>
              <a:gd name="adj2" fmla="val 4659"/>
              <a:gd name="adj3" fmla="val 16667"/>
            </a:avLst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 Narrow" pitchFamily="34" charset="0"/>
              </a:rPr>
              <a:t>Мій дідусь, із сім</a:t>
            </a:r>
            <a:r>
              <a:rPr lang="uk-UA" dirty="0" smtClean="0">
                <a:solidFill>
                  <a:schemeClr val="bg1"/>
                </a:solidFill>
                <a:latin typeface="Georgia"/>
              </a:rPr>
              <a:t>’</a:t>
            </a:r>
            <a:r>
              <a:rPr lang="uk-UA" dirty="0" smtClean="0">
                <a:solidFill>
                  <a:schemeClr val="bg1"/>
                </a:solidFill>
                <a:latin typeface="Arial Narrow" pitchFamily="34" charset="0"/>
              </a:rPr>
              <a:t>єю та іншими, втекли на Запоріжжя і поселилися тут, ставши </a:t>
            </a:r>
            <a:r>
              <a:rPr lang="uk-UA" b="1" dirty="0" smtClean="0">
                <a:solidFill>
                  <a:schemeClr val="bg1"/>
                </a:solidFill>
                <a:latin typeface="Arial Narrow" pitchFamily="34" charset="0"/>
              </a:rPr>
              <a:t>вільними людьми – козаками</a:t>
            </a:r>
            <a:r>
              <a:rPr lang="uk-UA" dirty="0" smtClean="0">
                <a:solidFill>
                  <a:schemeClr val="bg1"/>
                </a:solidFill>
                <a:latin typeface="Arial Narrow" pitchFamily="34" charset="0"/>
              </a:rPr>
              <a:t>. Вільний степ робить вільними і людей, що на ньому живуть !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4" name="Picture 2" descr="C:\Documents and Settings\Admin\Рабочий стол\113151.jpg"/>
          <p:cNvPicPr>
            <a:picLocks noChangeAspect="1" noChangeArrowheads="1"/>
          </p:cNvPicPr>
          <p:nvPr/>
        </p:nvPicPr>
        <p:blipFill>
          <a:blip r:embed="rId3">
            <a:lum bright="-10000" contrast="20000"/>
          </a:blip>
          <a:srcRect/>
          <a:stretch>
            <a:fillRect/>
          </a:stretch>
        </p:blipFill>
        <p:spPr bwMode="auto">
          <a:xfrm>
            <a:off x="2000232" y="1857364"/>
            <a:ext cx="6649967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Мои рисунки\MP Navigator EX\2013_12_26\2013_12_26\IMG_NEW.jpg"/>
          <p:cNvPicPr>
            <a:picLocks noChangeAspect="1" noChangeArrowheads="1"/>
          </p:cNvPicPr>
          <p:nvPr/>
        </p:nvPicPr>
        <p:blipFill>
          <a:blip r:embed="rId2" cstate="print">
            <a:lum bright="-10000" contrast="40000"/>
          </a:blip>
          <a:srcRect/>
          <a:stretch>
            <a:fillRect/>
          </a:stretch>
        </p:blipFill>
        <p:spPr bwMode="auto">
          <a:xfrm>
            <a:off x="7286644" y="500042"/>
            <a:ext cx="1406466" cy="1776930"/>
          </a:xfrm>
          <a:prstGeom prst="ellipse">
            <a:avLst/>
          </a:prstGeom>
          <a:noFill/>
          <a:ln w="57150">
            <a:solidFill>
              <a:srgbClr val="0070C0"/>
            </a:solidFill>
            <a:prstDash val="solid"/>
          </a:ln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285720" y="357166"/>
            <a:ext cx="6700878" cy="1714512"/>
          </a:xfrm>
          <a:prstGeom prst="wedgeRoundRectCallout">
            <a:avLst>
              <a:gd name="adj1" fmla="val 61456"/>
              <a:gd name="adj2" fmla="val -3115"/>
              <a:gd name="adj3" fmla="val 16667"/>
            </a:avLst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Arial Narrow" pitchFamily="34" charset="0"/>
              </a:rPr>
              <a:t>Але не легким було життя козаків.  Небезпека чатувала на кожному кроці: то степова пожежа могла знищити врожай, то сарана з’їдала все в городі. Але най небезпечними були ординці – татари – людолови. Вони нападали зненацька, грабували, вбивали, хапали в полон молодь і гнали до Криму,  в неволю…</a:t>
            </a:r>
            <a:endParaRPr lang="ru-RU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4" name="Picture 10" descr="Untitled-Scanned-02"/>
          <p:cNvPicPr>
            <a:picLocks noChangeAspect="1" noChangeArrowheads="1"/>
          </p:cNvPicPr>
          <p:nvPr/>
        </p:nvPicPr>
        <p:blipFill>
          <a:blip r:embed="rId3">
            <a:lum bright="-18000" contrast="48000"/>
            <a:grayscl/>
          </a:blip>
          <a:srcRect r="3543" b="7980"/>
          <a:stretch>
            <a:fillRect/>
          </a:stretch>
        </p:blipFill>
        <p:spPr>
          <a:xfrm>
            <a:off x="1428728" y="2252534"/>
            <a:ext cx="5786478" cy="4431432"/>
          </a:xfrm>
          <a:prstGeom prst="rect">
            <a:avLst/>
          </a:prstGeom>
          <a:solidFill>
            <a:srgbClr val="00CCFF"/>
          </a:solidFill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Documents and Settings\Admin\Рабочий стол\pic82.jp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 l="16667" t="3029" r="43749" b="69424"/>
          <a:stretch>
            <a:fillRect/>
          </a:stretch>
        </p:blipFill>
        <p:spPr bwMode="auto">
          <a:xfrm>
            <a:off x="428596" y="285728"/>
            <a:ext cx="1571636" cy="2071702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</p:pic>
      <p:sp>
        <p:nvSpPr>
          <p:cNvPr id="2" name="Скругленная прямоугольная выноска 1"/>
          <p:cNvSpPr/>
          <p:nvPr/>
        </p:nvSpPr>
        <p:spPr>
          <a:xfrm>
            <a:off x="2500298" y="214290"/>
            <a:ext cx="6357982" cy="1785950"/>
          </a:xfrm>
          <a:prstGeom prst="wedgeRoundRectCallout">
            <a:avLst>
              <a:gd name="adj1" fmla="val -61654"/>
              <a:gd name="adj2" fmla="val 19958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>
                <a:solidFill>
                  <a:schemeClr val="bg1"/>
                </a:solidFill>
                <a:latin typeface="Book Antiqua" pitchFamily="18" charset="0"/>
              </a:rPr>
              <a:t>Пхе</a:t>
            </a:r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! І так буде доти,  доки ви, хлопи, не отримаєте захисту від шляхетних лицарів польських та королівських </a:t>
            </a:r>
            <a:r>
              <a:rPr lang="uk-UA" dirty="0" err="1" smtClean="0">
                <a:solidFill>
                  <a:schemeClr val="bg1"/>
                </a:solidFill>
                <a:latin typeface="Book Antiqua" pitchFamily="18" charset="0"/>
              </a:rPr>
              <a:t>жолнерів</a:t>
            </a:r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.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Але дикі татари бояться нас і носа не кажуть в наші землі. А за вас, невірних схизматів, проливати кров шляхетну не годиться </a:t>
            </a:r>
            <a:r>
              <a:rPr lang="uk-UA" dirty="0" err="1" smtClean="0">
                <a:solidFill>
                  <a:schemeClr val="bg1"/>
                </a:solidFill>
                <a:latin typeface="Book Antiqua" pitchFamily="18" charset="0"/>
              </a:rPr>
              <a:t>уродзоним</a:t>
            </a:r>
            <a:r>
              <a:rPr lang="uk-UA" dirty="0" smtClean="0">
                <a:solidFill>
                  <a:schemeClr val="bg1"/>
                </a:solidFill>
                <a:latin typeface="Book Antiqua" pitchFamily="18" charset="0"/>
              </a:rPr>
              <a:t> паничам… </a:t>
            </a:r>
            <a:endParaRPr lang="ru-RU" dirty="0">
              <a:solidFill>
                <a:schemeClr val="bg1"/>
              </a:solidFill>
              <a:latin typeface="Book Antiqua" pitchFamily="18" charset="0"/>
            </a:endParaRPr>
          </a:p>
        </p:txBody>
      </p:sp>
      <p:pic>
        <p:nvPicPr>
          <p:cNvPr id="4100" name="Picture 4" descr="C:\Documents and Settings\Admin\Рабочий стол\18b.jpg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 l="4000" t="9964" r="4000" b="15302"/>
          <a:stretch>
            <a:fillRect/>
          </a:stretch>
        </p:blipFill>
        <p:spPr bwMode="auto">
          <a:xfrm>
            <a:off x="1785918" y="2143116"/>
            <a:ext cx="7072362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295</TotalTime>
  <Words>1032</Words>
  <PresentationFormat>Экран (4:3)</PresentationFormat>
  <Paragraphs>51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Українське козацтво в боях та походах</vt:lpstr>
      <vt:lpstr>Мета та завдання презентації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епілог</vt:lpstr>
      <vt:lpstr>Закріплення та рефлексія</vt:lpstr>
      <vt:lpstr>Дякуємо  за 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Українське козацтво в боях та походах</dc:title>
  <cp:lastModifiedBy>компьютер</cp:lastModifiedBy>
  <cp:revision>54</cp:revision>
  <dcterms:modified xsi:type="dcterms:W3CDTF">2014-06-29T15:28:59Z</dcterms:modified>
</cp:coreProperties>
</file>